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E729-1663-41D6-9ECD-4F580FF8F9B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DB85-84B6-4737-BF43-0E8007D66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77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06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35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88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58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35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3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4000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577199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spcAft>
                <a:spcPts val="1333"/>
              </a:spcAft>
              <a:buClr>
                <a:srgbClr val="666666"/>
              </a:buClr>
              <a:buSzPct val="85714"/>
              <a:buFont typeface="Open Sans"/>
              <a:buChar char="●"/>
              <a:defRPr sz="18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spcBef>
                <a:spcPts val="0"/>
              </a:spcBef>
              <a:buChar char="○"/>
              <a:defRPr/>
            </a:lvl2pPr>
            <a:lvl3pPr>
              <a:spcBef>
                <a:spcPts val="0"/>
              </a:spcBef>
              <a:buChar char="■"/>
              <a:defRPr/>
            </a:lvl3pPr>
            <a:lvl4pPr>
              <a:spcBef>
                <a:spcPts val="0"/>
              </a:spcBef>
              <a:buChar char="●"/>
              <a:defRPr/>
            </a:lvl4pPr>
            <a:lvl5pPr>
              <a:spcBef>
                <a:spcPts val="0"/>
              </a:spcBef>
              <a:buChar char="○"/>
              <a:defRPr/>
            </a:lvl5pPr>
            <a:lvl6pPr>
              <a:spcBef>
                <a:spcPts val="0"/>
              </a:spcBef>
              <a:buChar char="■"/>
              <a:defRPr/>
            </a:lvl6pPr>
            <a:lvl7pPr>
              <a:spcBef>
                <a:spcPts val="0"/>
              </a:spcBef>
              <a:buChar char="●"/>
              <a:defRPr/>
            </a:lvl7pPr>
            <a:lvl8pPr>
              <a:spcBef>
                <a:spcPts val="0"/>
              </a:spcBef>
              <a:buChar char="○"/>
              <a:defRPr/>
            </a:lvl8pPr>
            <a:lvl9pPr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450889" y="6261120"/>
            <a:ext cx="12148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67" smtClean="0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‹#›</a:t>
            </a:fld>
            <a:endParaRPr lang="en" sz="1467">
              <a:solidFill>
                <a:srgbClr val="D510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9822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2B8-FB60-4A8E-8596-4092D694566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0"/>
            <a:ext cx="12192000" cy="7497067"/>
          </a:xfrm>
          <a:prstGeom prst="rect">
            <a:avLst/>
          </a:prstGeom>
        </p:spPr>
      </p:pic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997400" y="3222283"/>
            <a:ext cx="10363200" cy="1046399"/>
          </a:xfrm>
          <a:prstGeom prst="rect">
            <a:avLst/>
          </a:prstGeom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200" b="1" dirty="0">
                <a:solidFill>
                  <a:schemeClr val="bg1"/>
                </a:solidFill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Potencijali naprednih tehnologija u Nišu</a:t>
            </a:r>
          </a:p>
          <a:p>
            <a:pPr>
              <a:spcBef>
                <a:spcPts val="0"/>
              </a:spcBef>
            </a:pPr>
            <a:endParaRPr sz="3200" b="1" dirty="0">
              <a:solidFill>
                <a:schemeClr val="bg1"/>
              </a:solidFill>
              <a:latin typeface="Exo 2 Semi Bold" panose="000007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605" y="2215389"/>
            <a:ext cx="3216465" cy="77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1239"/>
            <a:ext cx="12192001" cy="10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596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562399" cy="3860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SzPct val="100000"/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2 kancelarije (Srbija i Švedska)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30 zaposlenih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Poslovni softver za provajdere hosting i cloud usluga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Klijenti u Evropi i od nedavno USA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467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2</a:t>
            </a:fld>
            <a:endParaRPr lang="en" sz="1467">
              <a:solidFill>
                <a:srgbClr val="D510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5">
            <a:alphaModFix/>
          </a:blip>
          <a:srcRect b="77708"/>
          <a:stretch/>
        </p:blipFill>
        <p:spPr>
          <a:xfrm>
            <a:off x="609600" y="6283371"/>
            <a:ext cx="10972789" cy="6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34" y="6402767"/>
            <a:ext cx="783429" cy="18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7710" y="-26726"/>
            <a:ext cx="6911465" cy="691146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8118701" y="2176558"/>
            <a:ext cx="1788900" cy="440333"/>
          </a:xfrm>
          <a:custGeom>
            <a:avLst/>
            <a:gdLst/>
            <a:ahLst/>
            <a:cxnLst/>
            <a:rect l="0" t="0" r="0" b="0"/>
            <a:pathLst>
              <a:path w="53667" h="13210" extrusionOk="0">
                <a:moveTo>
                  <a:pt x="0" y="13210"/>
                </a:moveTo>
                <a:lnTo>
                  <a:pt x="12385" y="0"/>
                </a:lnTo>
                <a:lnTo>
                  <a:pt x="53667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oval" w="lg" len="lg"/>
            <a:tailEnd type="none" w="lg" len="lg"/>
          </a:ln>
        </p:spPr>
      </p:sp>
      <p:sp>
        <p:nvSpPr>
          <p:cNvPr id="42" name="Shape 42"/>
          <p:cNvSpPr txBox="1"/>
          <p:nvPr/>
        </p:nvSpPr>
        <p:spPr>
          <a:xfrm>
            <a:off x="9847282" y="1951133"/>
            <a:ext cx="1513599" cy="44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Atomia Sweden</a:t>
            </a:r>
          </a:p>
        </p:txBody>
      </p:sp>
      <p:sp>
        <p:nvSpPr>
          <p:cNvPr id="43" name="Shape 43"/>
          <p:cNvSpPr/>
          <p:nvPr/>
        </p:nvSpPr>
        <p:spPr>
          <a:xfrm>
            <a:off x="8380134" y="3433424"/>
            <a:ext cx="1788900" cy="440333"/>
          </a:xfrm>
          <a:custGeom>
            <a:avLst/>
            <a:gdLst/>
            <a:ahLst/>
            <a:cxnLst/>
            <a:rect l="0" t="0" r="0" b="0"/>
            <a:pathLst>
              <a:path w="53667" h="13210" extrusionOk="0">
                <a:moveTo>
                  <a:pt x="0" y="13210"/>
                </a:moveTo>
                <a:lnTo>
                  <a:pt x="12385" y="0"/>
                </a:lnTo>
                <a:lnTo>
                  <a:pt x="53667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oval" w="lg" len="lg"/>
            <a:tailEnd type="none" w="lg" len="lg"/>
          </a:ln>
        </p:spPr>
      </p:sp>
      <p:sp>
        <p:nvSpPr>
          <p:cNvPr id="44" name="Shape 44"/>
          <p:cNvSpPr txBox="1"/>
          <p:nvPr/>
        </p:nvSpPr>
        <p:spPr>
          <a:xfrm>
            <a:off x="10117198" y="3208224"/>
            <a:ext cx="1513599" cy="44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Atomia Serbia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701" y="596901"/>
            <a:ext cx="3216465" cy="779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76344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latin typeface="Exo 2 Semi Bold" panose="00000700000000000000" pitchFamily="50" charset="0"/>
              </a:rPr>
              <a:t>Istorija naših kompanija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1" y="1358467"/>
            <a:ext cx="9341199" cy="13847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U Nišu poslujemo već 14 godina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Inkubator za sjajne projekte i firme zahvaljujući odličnim programerima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Budućnost: više posla, nove vrste zaposlenja</a:t>
            </a:r>
          </a:p>
          <a:p>
            <a:pPr>
              <a:buClr>
                <a:schemeClr val="dk1"/>
              </a:buClr>
              <a:buNone/>
            </a:pPr>
            <a:endParaRPr sz="1467" dirty="0">
              <a:latin typeface="Exo 2 Semi Bold" panose="00000700000000000000" pitchFamily="50" charset="0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467" dirty="0">
              <a:latin typeface="Exo 2 Semi Bold" panose="000007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lang="en"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 b="77708"/>
          <a:stretch/>
        </p:blipFill>
        <p:spPr>
          <a:xfrm>
            <a:off x="609600" y="6283371"/>
            <a:ext cx="10972789" cy="6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Shape 53"/>
          <p:cNvGrpSpPr/>
          <p:nvPr/>
        </p:nvGrpSpPr>
        <p:grpSpPr>
          <a:xfrm>
            <a:off x="674056" y="5595772"/>
            <a:ext cx="8391713" cy="336440"/>
            <a:chOff x="523000" y="4196829"/>
            <a:chExt cx="8098025" cy="252330"/>
          </a:xfrm>
        </p:grpSpPr>
        <p:grpSp>
          <p:nvGrpSpPr>
            <p:cNvPr id="54" name="Shape 54"/>
            <p:cNvGrpSpPr/>
            <p:nvPr/>
          </p:nvGrpSpPr>
          <p:grpSpPr>
            <a:xfrm>
              <a:off x="523000" y="4197040"/>
              <a:ext cx="8098025" cy="252118"/>
              <a:chOff x="707752" y="4197100"/>
              <a:chExt cx="8098025" cy="255000"/>
            </a:xfrm>
          </p:grpSpPr>
          <p:cxnSp>
            <p:nvCxnSpPr>
              <p:cNvPr id="55" name="Shape 55"/>
              <p:cNvCxnSpPr/>
              <p:nvPr/>
            </p:nvCxnSpPr>
            <p:spPr>
              <a:xfrm>
                <a:off x="1720005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2732258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707752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8" name="Shape 58"/>
              <p:cNvCxnSpPr/>
              <p:nvPr/>
            </p:nvCxnSpPr>
            <p:spPr>
              <a:xfrm>
                <a:off x="374451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9" name="Shape 59"/>
              <p:cNvCxnSpPr/>
              <p:nvPr/>
            </p:nvCxnSpPr>
            <p:spPr>
              <a:xfrm>
                <a:off x="475676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5769017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678127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779352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8805777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64" name="Shape 64"/>
            <p:cNvCxnSpPr/>
            <p:nvPr/>
          </p:nvCxnSpPr>
          <p:spPr>
            <a:xfrm>
              <a:off x="77555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102831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" name="Shape 66"/>
            <p:cNvCxnSpPr/>
            <p:nvPr/>
          </p:nvCxnSpPr>
          <p:spPr>
            <a:xfrm>
              <a:off x="1281077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204716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2299927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179440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306601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331877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281325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408486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433762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383210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6" name="Shape 76"/>
            <p:cNvCxnSpPr/>
            <p:nvPr/>
          </p:nvCxnSpPr>
          <p:spPr>
            <a:xfrm>
              <a:off x="509591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7" name="Shape 77"/>
            <p:cNvCxnSpPr/>
            <p:nvPr/>
          </p:nvCxnSpPr>
          <p:spPr>
            <a:xfrm>
              <a:off x="534867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8" name="Shape 78"/>
            <p:cNvCxnSpPr/>
            <p:nvPr/>
          </p:nvCxnSpPr>
          <p:spPr>
            <a:xfrm>
              <a:off x="484315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610696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0" name="Shape 80"/>
            <p:cNvCxnSpPr/>
            <p:nvPr/>
          </p:nvCxnSpPr>
          <p:spPr>
            <a:xfrm>
              <a:off x="635972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1" name="Shape 81"/>
            <p:cNvCxnSpPr/>
            <p:nvPr/>
          </p:nvCxnSpPr>
          <p:spPr>
            <a:xfrm>
              <a:off x="585420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2" name="Shape 82"/>
            <p:cNvCxnSpPr/>
            <p:nvPr/>
          </p:nvCxnSpPr>
          <p:spPr>
            <a:xfrm>
              <a:off x="7118017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3" name="Shape 83"/>
            <p:cNvCxnSpPr/>
            <p:nvPr/>
          </p:nvCxnSpPr>
          <p:spPr>
            <a:xfrm>
              <a:off x="737077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4" name="Shape 84"/>
            <p:cNvCxnSpPr/>
            <p:nvPr/>
          </p:nvCxnSpPr>
          <p:spPr>
            <a:xfrm>
              <a:off x="686525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5" name="Shape 85"/>
            <p:cNvCxnSpPr/>
            <p:nvPr/>
          </p:nvCxnSpPr>
          <p:spPr>
            <a:xfrm>
              <a:off x="8136867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6" name="Shape 86"/>
            <p:cNvCxnSpPr/>
            <p:nvPr/>
          </p:nvCxnSpPr>
          <p:spPr>
            <a:xfrm>
              <a:off x="838962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7" name="Shape 87"/>
            <p:cNvCxnSpPr/>
            <p:nvPr/>
          </p:nvCxnSpPr>
          <p:spPr>
            <a:xfrm>
              <a:off x="7884108" y="4196829"/>
              <a:ext cx="0" cy="9574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88" name="Shape 88"/>
          <p:cNvSpPr/>
          <p:nvPr/>
        </p:nvSpPr>
        <p:spPr>
          <a:xfrm>
            <a:off x="-33867" y="5256800"/>
            <a:ext cx="12173331" cy="3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Shape 89"/>
          <p:cNvSpPr/>
          <p:nvPr/>
        </p:nvSpPr>
        <p:spPr>
          <a:xfrm>
            <a:off x="-121967" y="5256134"/>
            <a:ext cx="88108" cy="340025"/>
          </a:xfrm>
          <a:custGeom>
            <a:avLst/>
            <a:gdLst/>
            <a:ahLst/>
            <a:cxnLst/>
            <a:rect l="0" t="0" r="0" b="0"/>
            <a:pathLst>
              <a:path w="23664" h="31552" extrusionOk="0">
                <a:moveTo>
                  <a:pt x="329" y="31552"/>
                </a:moveTo>
                <a:lnTo>
                  <a:pt x="23664" y="31552"/>
                </a:lnTo>
                <a:lnTo>
                  <a:pt x="23664" y="0"/>
                </a:lnTo>
                <a:lnTo>
                  <a:pt x="0" y="12489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1680031" y="4590068"/>
            <a:ext cx="88108" cy="340025"/>
          </a:xfrm>
          <a:custGeom>
            <a:avLst/>
            <a:gdLst/>
            <a:ahLst/>
            <a:cxnLst/>
            <a:rect l="0" t="0" r="0" b="0"/>
            <a:pathLst>
              <a:path w="23664" h="31552" extrusionOk="0">
                <a:moveTo>
                  <a:pt x="329" y="31552"/>
                </a:moveTo>
                <a:lnTo>
                  <a:pt x="23664" y="31552"/>
                </a:lnTo>
                <a:lnTo>
                  <a:pt x="23664" y="0"/>
                </a:lnTo>
                <a:lnTo>
                  <a:pt x="0" y="12489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1768133" y="4590733"/>
            <a:ext cx="10371331" cy="3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Shape 92"/>
          <p:cNvSpPr/>
          <p:nvPr/>
        </p:nvSpPr>
        <p:spPr>
          <a:xfrm>
            <a:off x="3873655" y="4248734"/>
            <a:ext cx="88108" cy="340025"/>
          </a:xfrm>
          <a:custGeom>
            <a:avLst/>
            <a:gdLst/>
            <a:ahLst/>
            <a:cxnLst/>
            <a:rect l="0" t="0" r="0" b="0"/>
            <a:pathLst>
              <a:path w="23664" h="31552" extrusionOk="0">
                <a:moveTo>
                  <a:pt x="329" y="31552"/>
                </a:moveTo>
                <a:lnTo>
                  <a:pt x="23664" y="31552"/>
                </a:lnTo>
                <a:lnTo>
                  <a:pt x="23664" y="0"/>
                </a:lnTo>
                <a:lnTo>
                  <a:pt x="0" y="12489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x="3961767" y="4249400"/>
            <a:ext cx="8177698" cy="340000"/>
          </a:xfrm>
          <a:prstGeom prst="rect">
            <a:avLst/>
          </a:prstGeom>
          <a:solidFill>
            <a:srgbClr val="D51067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5800" y="4314550"/>
            <a:ext cx="860067" cy="2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7538" y="4667489"/>
            <a:ext cx="783415" cy="2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739" y="5303076"/>
            <a:ext cx="783435" cy="2015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97699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2006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736339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2007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792007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2008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47667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2009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903327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2010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940570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2010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977811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2011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033471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2012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9089131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2013</a:t>
            </a:r>
          </a:p>
        </p:txBody>
      </p:sp>
      <p:grpSp>
        <p:nvGrpSpPr>
          <p:cNvPr id="106" name="Shape 106"/>
          <p:cNvGrpSpPr/>
          <p:nvPr/>
        </p:nvGrpSpPr>
        <p:grpSpPr>
          <a:xfrm>
            <a:off x="9320264" y="5595772"/>
            <a:ext cx="8129995" cy="336440"/>
            <a:chOff x="775558" y="4196829"/>
            <a:chExt cx="7845466" cy="252330"/>
          </a:xfrm>
        </p:grpSpPr>
        <p:grpSp>
          <p:nvGrpSpPr>
            <p:cNvPr id="107" name="Shape 107"/>
            <p:cNvGrpSpPr/>
            <p:nvPr/>
          </p:nvGrpSpPr>
          <p:grpSpPr>
            <a:xfrm>
              <a:off x="1535253" y="4197040"/>
              <a:ext cx="7085772" cy="252118"/>
              <a:chOff x="1720005" y="4197100"/>
              <a:chExt cx="7085772" cy="255000"/>
            </a:xfrm>
          </p:grpSpPr>
          <p:cxnSp>
            <p:nvCxnSpPr>
              <p:cNvPr id="108" name="Shape 108"/>
              <p:cNvCxnSpPr/>
              <p:nvPr/>
            </p:nvCxnSpPr>
            <p:spPr>
              <a:xfrm>
                <a:off x="1720005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9" name="Shape 109"/>
              <p:cNvCxnSpPr/>
              <p:nvPr/>
            </p:nvCxnSpPr>
            <p:spPr>
              <a:xfrm>
                <a:off x="2732258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0" name="Shape 110"/>
              <p:cNvCxnSpPr/>
              <p:nvPr/>
            </p:nvCxnSpPr>
            <p:spPr>
              <a:xfrm>
                <a:off x="374451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1" name="Shape 111"/>
              <p:cNvCxnSpPr/>
              <p:nvPr/>
            </p:nvCxnSpPr>
            <p:spPr>
              <a:xfrm>
                <a:off x="475676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2" name="Shape 112"/>
              <p:cNvCxnSpPr/>
              <p:nvPr/>
            </p:nvCxnSpPr>
            <p:spPr>
              <a:xfrm>
                <a:off x="5769017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13"/>
              <p:cNvCxnSpPr/>
              <p:nvPr/>
            </p:nvCxnSpPr>
            <p:spPr>
              <a:xfrm>
                <a:off x="678127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4" name="Shape 114"/>
              <p:cNvCxnSpPr/>
              <p:nvPr/>
            </p:nvCxnSpPr>
            <p:spPr>
              <a:xfrm>
                <a:off x="779352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5" name="Shape 115"/>
              <p:cNvCxnSpPr/>
              <p:nvPr/>
            </p:nvCxnSpPr>
            <p:spPr>
              <a:xfrm>
                <a:off x="8805777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16" name="Shape 116"/>
            <p:cNvCxnSpPr/>
            <p:nvPr/>
          </p:nvCxnSpPr>
          <p:spPr>
            <a:xfrm>
              <a:off x="7755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7" name="Shape 117"/>
            <p:cNvCxnSpPr/>
            <p:nvPr/>
          </p:nvCxnSpPr>
          <p:spPr>
            <a:xfrm>
              <a:off x="10283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8" name="Shape 118"/>
            <p:cNvCxnSpPr/>
            <p:nvPr/>
          </p:nvCxnSpPr>
          <p:spPr>
            <a:xfrm>
              <a:off x="128107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20471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229992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1" name="Shape 121"/>
            <p:cNvCxnSpPr/>
            <p:nvPr/>
          </p:nvCxnSpPr>
          <p:spPr>
            <a:xfrm>
              <a:off x="17944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2" name="Shape 122"/>
            <p:cNvCxnSpPr/>
            <p:nvPr/>
          </p:nvCxnSpPr>
          <p:spPr>
            <a:xfrm>
              <a:off x="30660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" name="Shape 123"/>
            <p:cNvCxnSpPr/>
            <p:nvPr/>
          </p:nvCxnSpPr>
          <p:spPr>
            <a:xfrm>
              <a:off x="33187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28132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40848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6" name="Shape 126"/>
            <p:cNvCxnSpPr/>
            <p:nvPr/>
          </p:nvCxnSpPr>
          <p:spPr>
            <a:xfrm>
              <a:off x="43376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38321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50959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53486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0" name="Shape 130"/>
            <p:cNvCxnSpPr/>
            <p:nvPr/>
          </p:nvCxnSpPr>
          <p:spPr>
            <a:xfrm>
              <a:off x="48431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1" name="Shape 131"/>
            <p:cNvCxnSpPr/>
            <p:nvPr/>
          </p:nvCxnSpPr>
          <p:spPr>
            <a:xfrm>
              <a:off x="61069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63597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58542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711801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73707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x="68652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813686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83896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" name="Shape 139"/>
            <p:cNvCxnSpPr/>
            <p:nvPr/>
          </p:nvCxnSpPr>
          <p:spPr>
            <a:xfrm>
              <a:off x="78841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40" name="Shape 140"/>
          <p:cNvSpPr txBox="1"/>
          <p:nvPr/>
        </p:nvSpPr>
        <p:spPr>
          <a:xfrm>
            <a:off x="10113698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1138265" y="5817234"/>
            <a:ext cx="1001199" cy="20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2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2015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434" y="6402767"/>
            <a:ext cx="783429" cy="189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Shape 143"/>
          <p:cNvGrpSpPr/>
          <p:nvPr/>
        </p:nvGrpSpPr>
        <p:grpSpPr>
          <a:xfrm>
            <a:off x="-7712266" y="5595772"/>
            <a:ext cx="8151924" cy="336440"/>
            <a:chOff x="523000" y="4196829"/>
            <a:chExt cx="7866628" cy="252330"/>
          </a:xfrm>
        </p:grpSpPr>
        <p:grpSp>
          <p:nvGrpSpPr>
            <p:cNvPr id="144" name="Shape 144"/>
            <p:cNvGrpSpPr/>
            <p:nvPr/>
          </p:nvGrpSpPr>
          <p:grpSpPr>
            <a:xfrm>
              <a:off x="523000" y="4197040"/>
              <a:ext cx="7085772" cy="252118"/>
              <a:chOff x="707752" y="4197100"/>
              <a:chExt cx="7085772" cy="255000"/>
            </a:xfrm>
          </p:grpSpPr>
          <p:cxnSp>
            <p:nvCxnSpPr>
              <p:cNvPr id="145" name="Shape 145"/>
              <p:cNvCxnSpPr/>
              <p:nvPr/>
            </p:nvCxnSpPr>
            <p:spPr>
              <a:xfrm>
                <a:off x="1720005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46"/>
              <p:cNvCxnSpPr/>
              <p:nvPr/>
            </p:nvCxnSpPr>
            <p:spPr>
              <a:xfrm>
                <a:off x="2732258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47"/>
              <p:cNvCxnSpPr/>
              <p:nvPr/>
            </p:nvCxnSpPr>
            <p:spPr>
              <a:xfrm>
                <a:off x="707752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48"/>
              <p:cNvCxnSpPr/>
              <p:nvPr/>
            </p:nvCxnSpPr>
            <p:spPr>
              <a:xfrm>
                <a:off x="374451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49"/>
              <p:cNvCxnSpPr/>
              <p:nvPr/>
            </p:nvCxnSpPr>
            <p:spPr>
              <a:xfrm>
                <a:off x="475676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" name="Shape 150"/>
              <p:cNvCxnSpPr/>
              <p:nvPr/>
            </p:nvCxnSpPr>
            <p:spPr>
              <a:xfrm>
                <a:off x="5769017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1" name="Shape 151"/>
              <p:cNvCxnSpPr/>
              <p:nvPr/>
            </p:nvCxnSpPr>
            <p:spPr>
              <a:xfrm>
                <a:off x="6781271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2" name="Shape 152"/>
              <p:cNvCxnSpPr/>
              <p:nvPr/>
            </p:nvCxnSpPr>
            <p:spPr>
              <a:xfrm>
                <a:off x="7793524" y="4197100"/>
                <a:ext cx="0" cy="255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53" name="Shape 153"/>
            <p:cNvCxnSpPr/>
            <p:nvPr/>
          </p:nvCxnSpPr>
          <p:spPr>
            <a:xfrm>
              <a:off x="7755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" name="Shape 154"/>
            <p:cNvCxnSpPr/>
            <p:nvPr/>
          </p:nvCxnSpPr>
          <p:spPr>
            <a:xfrm>
              <a:off x="10283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128107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" name="Shape 156"/>
            <p:cNvCxnSpPr/>
            <p:nvPr/>
          </p:nvCxnSpPr>
          <p:spPr>
            <a:xfrm>
              <a:off x="20471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229992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17944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30660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33187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" name="Shape 161"/>
            <p:cNvCxnSpPr/>
            <p:nvPr/>
          </p:nvCxnSpPr>
          <p:spPr>
            <a:xfrm>
              <a:off x="28132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0848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3376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38321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509591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53486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48431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610696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9" name="Shape 169"/>
            <p:cNvCxnSpPr/>
            <p:nvPr/>
          </p:nvCxnSpPr>
          <p:spPr>
            <a:xfrm>
              <a:off x="63597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0" name="Shape 170"/>
            <p:cNvCxnSpPr/>
            <p:nvPr/>
          </p:nvCxnSpPr>
          <p:spPr>
            <a:xfrm>
              <a:off x="58542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1" name="Shape 171"/>
            <p:cNvCxnSpPr/>
            <p:nvPr/>
          </p:nvCxnSpPr>
          <p:spPr>
            <a:xfrm>
              <a:off x="711801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737077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3" name="Shape 173"/>
            <p:cNvCxnSpPr/>
            <p:nvPr/>
          </p:nvCxnSpPr>
          <p:spPr>
            <a:xfrm>
              <a:off x="686525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8136867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838962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" name="Shape 176"/>
            <p:cNvCxnSpPr/>
            <p:nvPr/>
          </p:nvCxnSpPr>
          <p:spPr>
            <a:xfrm>
              <a:off x="7884108" y="4196829"/>
              <a:ext cx="0" cy="95699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77" name="Shape 177"/>
          <p:cNvCxnSpPr/>
          <p:nvPr/>
        </p:nvCxnSpPr>
        <p:spPr>
          <a:xfrm>
            <a:off x="-137600" y="5595933"/>
            <a:ext cx="135679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8" name="Shape 178"/>
          <p:cNvSpPr/>
          <p:nvPr/>
        </p:nvSpPr>
        <p:spPr>
          <a:xfrm>
            <a:off x="110091" y="5339144"/>
            <a:ext cx="344000" cy="18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105" y="4986293"/>
            <a:ext cx="783435" cy="20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94457" y="5022361"/>
            <a:ext cx="344000" cy="18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Shape 182"/>
          <p:cNvSpPr/>
          <p:nvPr/>
        </p:nvSpPr>
        <p:spPr>
          <a:xfrm>
            <a:off x="-49500" y="4940016"/>
            <a:ext cx="12188964" cy="340000"/>
          </a:xfrm>
          <a:prstGeom prst="rect">
            <a:avLst/>
          </a:prstGeom>
          <a:solidFill>
            <a:srgbClr val="50C71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Shape 183"/>
          <p:cNvSpPr/>
          <p:nvPr/>
        </p:nvSpPr>
        <p:spPr>
          <a:xfrm>
            <a:off x="110091" y="5022377"/>
            <a:ext cx="344000" cy="18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F9E1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4" name="Shape 1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220" y="4704734"/>
            <a:ext cx="860065" cy="86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275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latin typeface="Exo 2 Semi Bold" panose="00000700000000000000" pitchFamily="50" charset="0"/>
              </a:rPr>
              <a:t>Dobre stvari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1" y="3527900"/>
            <a:ext cx="11291999" cy="1933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Obrazovanje - vrsta dostupnog obrazovanja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Veličina grada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Lokacija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Tempo i stil života</a:t>
            </a:r>
          </a:p>
          <a:p>
            <a:pPr marL="609585" indent="-304792">
              <a:buFont typeface="Arial"/>
            </a:pPr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Tradicija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467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4</a:t>
            </a:fld>
            <a:endParaRPr lang="en" sz="1467">
              <a:solidFill>
                <a:srgbClr val="D510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 b="77708"/>
          <a:stretch/>
        </p:blipFill>
        <p:spPr>
          <a:xfrm>
            <a:off x="609600" y="6283371"/>
            <a:ext cx="10972789" cy="6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34" y="6402767"/>
            <a:ext cx="783429" cy="189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39433" y="1743167"/>
            <a:ext cx="10972800" cy="146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6400" b="1" dirty="0">
                <a:solidFill>
                  <a:srgbClr val="D51067"/>
                </a:solidFill>
                <a:latin typeface="Exo 2 Semi Bold" panose="00000700000000000000" pitchFamily="50" charset="0"/>
              </a:rPr>
              <a:t>Niš je sjajno mesto za IT</a:t>
            </a:r>
          </a:p>
        </p:txBody>
      </p:sp>
    </p:spTree>
    <p:extLst>
      <p:ext uri="{BB962C8B-B14F-4D97-AF65-F5344CB8AC3E}">
        <p14:creationId xmlns:p14="http://schemas.microsoft.com/office/powerpoint/2010/main" val="50954621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Treba poboljšati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1" y="3527900"/>
            <a:ext cx="11291999" cy="1933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Internet infrastruktura</a:t>
            </a:r>
          </a:p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Investicije </a:t>
            </a:r>
          </a:p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Veći budžet za obrazovanje</a:t>
            </a:r>
          </a:p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Veći budžet za naučno istraživačku aktivnost</a:t>
            </a:r>
          </a:p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Dugoročno razmišljanje: uložiti danas za budućnost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467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5</a:t>
            </a:fld>
            <a:endParaRPr lang="en" sz="1467">
              <a:solidFill>
                <a:srgbClr val="D510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 b="77708"/>
          <a:stretch/>
        </p:blipFill>
        <p:spPr>
          <a:xfrm>
            <a:off x="609600" y="6283371"/>
            <a:ext cx="10972789" cy="6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34" y="6402767"/>
            <a:ext cx="783429" cy="189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39433" y="1743167"/>
            <a:ext cx="10529600" cy="134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8000" b="1">
                <a:solidFill>
                  <a:srgbClr val="D51067"/>
                </a:solidFill>
                <a:latin typeface="Exo 2 Semi Bold" panose="00000700000000000000" pitchFamily="50" charset="0"/>
              </a:rPr>
              <a:t>Podrška institucija</a:t>
            </a:r>
          </a:p>
        </p:txBody>
      </p:sp>
    </p:spTree>
    <p:extLst>
      <p:ext uri="{BB962C8B-B14F-4D97-AF65-F5344CB8AC3E}">
        <p14:creationId xmlns:p14="http://schemas.microsoft.com/office/powerpoint/2010/main" val="366537318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Pogled u budućnost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09601" y="3527900"/>
            <a:ext cx="9725199" cy="1933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>
              <a:buSzPct val="100000"/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Izumi i otkrića</a:t>
            </a:r>
          </a:p>
          <a:p>
            <a:pPr marL="609585" indent="-304792">
              <a:buSzPct val="100000"/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Preduzetništvo</a:t>
            </a:r>
          </a:p>
          <a:p>
            <a:pPr marL="609585" indent="-304792">
              <a:buSzPct val="100000"/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Originalni niški brendovi</a:t>
            </a:r>
          </a:p>
          <a:p>
            <a:pPr marL="609585" indent="-304792">
              <a:buFont typeface="Arial"/>
            </a:pPr>
            <a:r>
              <a:rPr lang="en">
                <a:latin typeface="Exo 2 Semi Bold" panose="00000700000000000000" pitchFamily="50" charset="0"/>
                <a:ea typeface="Arial"/>
                <a:cs typeface="Arial"/>
                <a:sym typeface="Arial"/>
              </a:rPr>
              <a:t>Ekonomija visokih prihoda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467">
                <a:solidFill>
                  <a:srgbClr val="D51067"/>
                </a:solidFill>
                <a:latin typeface="Open Sans"/>
                <a:ea typeface="Open Sans"/>
                <a:cs typeface="Open Sans"/>
                <a:sym typeface="Open Sans"/>
              </a:rPr>
              <a:pPr/>
              <a:t>6</a:t>
            </a:fld>
            <a:endParaRPr lang="en" sz="1467">
              <a:solidFill>
                <a:srgbClr val="D510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b="77708"/>
          <a:stretch/>
        </p:blipFill>
        <p:spPr>
          <a:xfrm>
            <a:off x="609600" y="6283371"/>
            <a:ext cx="10972789" cy="6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434" y="6402767"/>
            <a:ext cx="783429" cy="18981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39433" y="1743167"/>
            <a:ext cx="10972800" cy="134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8000" b="1">
                <a:solidFill>
                  <a:srgbClr val="D51067"/>
                </a:solidFill>
                <a:latin typeface="Exo 2 Semi Bold" panose="00000700000000000000" pitchFamily="50" charset="0"/>
                <a:ea typeface="Open Sans"/>
                <a:cs typeface="Open Sans"/>
                <a:sym typeface="Open Sans"/>
              </a:rPr>
              <a:t>Inovativnost</a:t>
            </a:r>
          </a:p>
        </p:txBody>
      </p:sp>
    </p:spTree>
    <p:extLst>
      <p:ext uri="{BB962C8B-B14F-4D97-AF65-F5344CB8AC3E}">
        <p14:creationId xmlns:p14="http://schemas.microsoft.com/office/powerpoint/2010/main" val="12904669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0"/>
            <a:ext cx="12192000" cy="7497067"/>
          </a:xfrm>
          <a:prstGeom prst="rect">
            <a:avLst/>
          </a:prstGeom>
        </p:spPr>
      </p:pic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  <a:latin typeface="Exo 2 Semi Bold" panose="00000700000000000000" pitchFamily="50" charset="0"/>
              </a:rPr>
              <a:t>Hvala!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solidFill>
                  <a:schemeClr val="bg1"/>
                </a:solidFill>
                <a:latin typeface="Exo 2 Semi Bold" panose="00000700000000000000" pitchFamily="50" charset="0"/>
              </a:rPr>
              <a:t>mladen@atomia.com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0066"/>
            <a:ext cx="12192001" cy="10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108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t_template.potx" id="{D6C72387-1CA9-4EB7-84AD-E2F5B8268BFF}" vid="{1273B48E-FA7D-4CB7-A772-93B66E2AA5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fnt_template</Template>
  <TotalTime>5</TotalTime>
  <Words>137</Words>
  <Application>Microsoft Office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Exo 2 Semi Bold</vt:lpstr>
      <vt:lpstr>Open Sans</vt:lpstr>
      <vt:lpstr>Office Theme</vt:lpstr>
      <vt:lpstr>PowerPoint Presentation</vt:lpstr>
      <vt:lpstr>PowerPoint Presentation</vt:lpstr>
      <vt:lpstr>Istorija naših kompanija</vt:lpstr>
      <vt:lpstr>Dobre stvari</vt:lpstr>
      <vt:lpstr>Treba poboljšati</vt:lpstr>
      <vt:lpstr>Pogled u budućnost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Markovic</dc:creator>
  <cp:lastModifiedBy>Zoran Markovic</cp:lastModifiedBy>
  <cp:revision>1</cp:revision>
  <dcterms:created xsi:type="dcterms:W3CDTF">2015-10-12T10:10:10Z</dcterms:created>
  <dcterms:modified xsi:type="dcterms:W3CDTF">2015-10-12T10:15:18Z</dcterms:modified>
</cp:coreProperties>
</file>