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5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0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6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5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4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2B8-FB60-4A8E-8596-4092D694566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5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362B8-FB60-4A8E-8596-4092D6945661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6E9-2594-4C92-9B20-3294FD7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8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2" b="-1"/>
          <a:stretch/>
        </p:blipFill>
        <p:spPr>
          <a:xfrm>
            <a:off x="0" y="0"/>
            <a:ext cx="12192000" cy="7497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6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xo 2 Extra Bold" panose="00000900000000000000" pitchFamily="50" charset="0"/>
              </a:rPr>
              <a:t>Mladi niški olimpijci</a:t>
            </a:r>
            <a:endParaRPr lang="en-US" sz="6600" dirty="0">
              <a:solidFill>
                <a:schemeClr val="accent1">
                  <a:lumMod val="20000"/>
                  <a:lumOff val="80000"/>
                </a:schemeClr>
              </a:solidFill>
              <a:latin typeface="Exo 2 Extra Bold" panose="000009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xo 2 Semi Bold" panose="00000700000000000000" pitchFamily="50" charset="0"/>
              </a:rPr>
              <a:t>Trnoviti putevi do zlatnih medalja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Exo 2 Semi 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93022"/>
            <a:ext cx="10515600" cy="1145089"/>
          </a:xfrm>
        </p:spPr>
        <p:txBody>
          <a:bodyPr/>
          <a:lstStyle/>
          <a:p>
            <a:pPr algn="ctr"/>
            <a:r>
              <a:rPr lang="sr-Latn-RS" sz="480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Hvala na pažnji!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Thin" panose="000003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3333"/>
            <a:ext cx="10515600" cy="1145089"/>
          </a:xfrm>
        </p:spPr>
        <p:txBody>
          <a:bodyPr/>
          <a:lstStyle/>
          <a:p>
            <a:pPr algn="ctr"/>
            <a:r>
              <a:rPr lang="sr-Latn-RS" sz="4800" dirty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Niški olimpijci – koliko nas ima?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Thin" panose="000003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01"/>
            <a:ext cx="10515600" cy="4364073"/>
          </a:xfrm>
        </p:spPr>
        <p:txBody>
          <a:bodyPr/>
          <a:lstStyle/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Od 2000. godine do danas - 12 informatičkih olimpijaca</a:t>
            </a: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Mnogi od njih su se u ovom timu našli više puta</a:t>
            </a: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U ovom periodu Nišlije su osvojile: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  <a:latin typeface="Exo 2" panose="000005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576" y="2992127"/>
            <a:ext cx="5867400" cy="563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576" y="3701165"/>
            <a:ext cx="4343876" cy="563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576" y="4396846"/>
            <a:ext cx="1676876" cy="5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3333"/>
            <a:ext cx="10515600" cy="1145089"/>
          </a:xfrm>
        </p:spPr>
        <p:txBody>
          <a:bodyPr/>
          <a:lstStyle/>
          <a:p>
            <a:pPr algn="ctr"/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Put uspeha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Thin" panose="000003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01"/>
            <a:ext cx="10515600" cy="4364073"/>
          </a:xfrm>
        </p:spPr>
        <p:txBody>
          <a:bodyPr/>
          <a:lstStyle/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Većina je krenula od matematičkih takmičenja</a:t>
            </a: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Neki su tako i nastavili, a neki su se pronašli u drugim oblastima</a:t>
            </a: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Učenici 7. i 8. razreda osnovne škole u gimnaziji, da ili ne?</a:t>
            </a: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Specijalizovana odeljenja za matematiku i 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fiziku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i odeljenje računarske gimnazije</a:t>
            </a:r>
            <a:endParaRPr lang="sr-Latn-RS" dirty="0" smtClean="0">
              <a:solidFill>
                <a:schemeClr val="accent1">
                  <a:lumMod val="50000"/>
                </a:schemeClr>
              </a:solidFill>
              <a:latin typeface="Exo 2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3333"/>
            <a:ext cx="10515600" cy="1145089"/>
          </a:xfrm>
        </p:spPr>
        <p:txBody>
          <a:bodyPr/>
          <a:lstStyle/>
          <a:p>
            <a:pPr algn="ctr"/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Lepi trenuci pobedništva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Thin" panose="00000300000000000000" pitchFamily="50" charset="0"/>
            </a:endParaRPr>
          </a:p>
        </p:txBody>
      </p:sp>
      <p:pic>
        <p:nvPicPr>
          <p:cNvPr id="2050" name="Picture 2" descr="http://cdn.tf.rs/2015/07/04/Mladi-programeri-Balkanska-informaticka-olimpijada-u-Bugarskoj-62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87" y="1487640"/>
            <a:ext cx="7584224" cy="428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3333"/>
            <a:ext cx="10515600" cy="1145089"/>
          </a:xfrm>
        </p:spPr>
        <p:txBody>
          <a:bodyPr/>
          <a:lstStyle/>
          <a:p>
            <a:pPr algn="ctr"/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Lepi trenuci pobedništva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Thin" panose="00000300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651" y="1488422"/>
            <a:ext cx="7600696" cy="42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3333"/>
            <a:ext cx="10515600" cy="1145089"/>
          </a:xfrm>
        </p:spPr>
        <p:txBody>
          <a:bodyPr/>
          <a:lstStyle/>
          <a:p>
            <a:pPr algn="ctr"/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Lepi trenuci pobedništva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Thin" panose="000003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688" y="1488424"/>
            <a:ext cx="7608622" cy="42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3333"/>
            <a:ext cx="10515600" cy="1145089"/>
          </a:xfrm>
        </p:spPr>
        <p:txBody>
          <a:bodyPr/>
          <a:lstStyle/>
          <a:p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Problemi?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Thin" panose="000003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01"/>
            <a:ext cx="10515600" cy="4364073"/>
          </a:xfrm>
        </p:spPr>
        <p:txBody>
          <a:bodyPr/>
          <a:lstStyle/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Neizvesnost obezbeđivanja finansija za putovanja</a:t>
            </a: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Mnogi olimpijci su se prvi put sreli sa programiranjem tek na kraju osnovne ili početku srednje škole</a:t>
            </a: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Predavače niko ne plaća za držanje dodatne nastave najtalentovanijim učenicima</a:t>
            </a:r>
            <a:endParaRPr lang="sr-Latn-RS" dirty="0">
              <a:solidFill>
                <a:schemeClr val="accent1">
                  <a:lumMod val="50000"/>
                </a:schemeClr>
              </a:solidFill>
              <a:latin typeface="Exo 2" panose="00000500000000000000" pitchFamily="50" charset="0"/>
            </a:endParaRP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Nemogućnost dobijanja praktičnog iskustva u toku srednje škole</a:t>
            </a:r>
          </a:p>
        </p:txBody>
      </p:sp>
    </p:spTree>
    <p:extLst>
      <p:ext uri="{BB962C8B-B14F-4D97-AF65-F5344CB8AC3E}">
        <p14:creationId xmlns:p14="http://schemas.microsoft.com/office/powerpoint/2010/main" val="16849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3333"/>
            <a:ext cx="10515600" cy="1145089"/>
          </a:xfrm>
        </p:spPr>
        <p:txBody>
          <a:bodyPr/>
          <a:lstStyle/>
          <a:p>
            <a:pPr algn="ctr"/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Šta posle srednje škole?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Thin" panose="000003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01"/>
            <a:ext cx="10515600" cy="4364073"/>
          </a:xfrm>
        </p:spPr>
        <p:txBody>
          <a:bodyPr/>
          <a:lstStyle/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Niš, Beograd, ili možda Kembridž?</a:t>
            </a: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Prednost studiranja na prestižnim univerzitetima u inostranstvu su bolja prilagođenost programa sposobnostima vrhunskih učenika-takmičara</a:t>
            </a: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Prednosti ostanka su:</a:t>
            </a:r>
          </a:p>
          <a:p>
            <a:pPr lvl="1"/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Sigurnost </a:t>
            </a:r>
            <a:r>
              <a:rPr lang="sr-Latn-RS" i="1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(šta ako odem pa mi se ne svidi?)</a:t>
            </a:r>
          </a:p>
          <a:p>
            <a:pPr lvl="1"/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Okruženi ste ljudima koje dobro poznajete</a:t>
            </a:r>
          </a:p>
          <a:p>
            <a:pPr lvl="1"/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Nastavni programi su jako dobri i odličnim učenicima ne bi trebalo da predstavljaju problem</a:t>
            </a:r>
          </a:p>
        </p:txBody>
      </p:sp>
    </p:spTree>
    <p:extLst>
      <p:ext uri="{BB962C8B-B14F-4D97-AF65-F5344CB8AC3E}">
        <p14:creationId xmlns:p14="http://schemas.microsoft.com/office/powerpoint/2010/main" val="20560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274"/>
            <a:ext cx="12192001" cy="1089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3333"/>
            <a:ext cx="10515600" cy="1145089"/>
          </a:xfrm>
        </p:spPr>
        <p:txBody>
          <a:bodyPr/>
          <a:lstStyle/>
          <a:p>
            <a:pPr algn="ctr"/>
            <a:r>
              <a:rPr lang="sr-Latn-RS" sz="4800" dirty="0" smtClean="0">
                <a:solidFill>
                  <a:schemeClr val="accent1">
                    <a:lumMod val="50000"/>
                  </a:schemeClr>
                </a:solidFill>
                <a:latin typeface="Exo 2 Semi Bold" panose="00000700000000000000" pitchFamily="50" charset="0"/>
              </a:rPr>
              <a:t>Ključ uspeha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Exo 2 Thin" panose="000003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01"/>
            <a:ext cx="10515600" cy="4364073"/>
          </a:xfrm>
        </p:spPr>
        <p:txBody>
          <a:bodyPr/>
          <a:lstStyle/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Treba posvetiti mnogo više pažnje učenicima osnovnih škola</a:t>
            </a: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Učenici 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u osnovnim (pa i srednjim!) školama 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iz informatike neretko uče 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ono što već znaju</a:t>
            </a:r>
          </a:p>
          <a:p>
            <a:r>
              <a:rPr lang="sr-Latn-RS" dirty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Naprednije učenike treba zainteresovati za 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programiranje</a:t>
            </a: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Zainteresovanim srednjoškolcima treba omogućiti stručnu praksu tokom leta</a:t>
            </a:r>
          </a:p>
          <a:p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latin typeface="Exo 2" panose="00000500000000000000" pitchFamily="50" charset="0"/>
              </a:rPr>
              <a:t>Neophodna je saradnja privrede i obrazovnih institucija</a:t>
            </a:r>
            <a:endParaRPr lang="sr-Latn-RS" dirty="0">
              <a:solidFill>
                <a:schemeClr val="accent1">
                  <a:lumMod val="50000"/>
                </a:schemeClr>
              </a:solidFill>
              <a:latin typeface="Exo 2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nt_template.potx" id="{D6C72387-1CA9-4EB7-84AD-E2F5B8268BFF}" vid="{1273B48E-FA7D-4CB7-A772-93B66E2AA54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fnt_template</Template>
  <TotalTime>2583</TotalTime>
  <Words>256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Exo 2</vt:lpstr>
      <vt:lpstr>Exo 2 Extra Bold</vt:lpstr>
      <vt:lpstr>Exo 2 Semi Bold</vt:lpstr>
      <vt:lpstr>Exo 2 Thin</vt:lpstr>
      <vt:lpstr>Office Theme</vt:lpstr>
      <vt:lpstr>Mladi niški olimpijci</vt:lpstr>
      <vt:lpstr>Niški olimpijci – koliko nas ima?</vt:lpstr>
      <vt:lpstr>Put uspeha</vt:lpstr>
      <vt:lpstr>Lepi trenuci pobedništva</vt:lpstr>
      <vt:lpstr>Lepi trenuci pobedništva</vt:lpstr>
      <vt:lpstr>Lepi trenuci pobedništva</vt:lpstr>
      <vt:lpstr>Problemi?</vt:lpstr>
      <vt:lpstr>Šta posle srednje škole?</vt:lpstr>
      <vt:lpstr>Ključ uspeha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do informatičke olimpijade</dc:title>
  <dc:creator>Ivan</dc:creator>
  <cp:lastModifiedBy>Ivan</cp:lastModifiedBy>
  <cp:revision>26</cp:revision>
  <dcterms:created xsi:type="dcterms:W3CDTF">2015-10-10T14:10:03Z</dcterms:created>
  <dcterms:modified xsi:type="dcterms:W3CDTF">2015-10-12T09:36:02Z</dcterms:modified>
</cp:coreProperties>
</file>